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8" r:id="rId2"/>
    <p:sldId id="268" r:id="rId3"/>
    <p:sldId id="259" r:id="rId4"/>
    <p:sldId id="260" r:id="rId5"/>
    <p:sldId id="261" r:id="rId6"/>
    <p:sldId id="262" r:id="rId7"/>
    <p:sldId id="263" r:id="rId8"/>
    <p:sldId id="264" r:id="rId9"/>
    <p:sldId id="270" r:id="rId10"/>
    <p:sldId id="265" r:id="rId11"/>
    <p:sldId id="266" r:id="rId12"/>
    <p:sldId id="257" r:id="rId13"/>
    <p:sldId id="311" r:id="rId14"/>
    <p:sldId id="335" r:id="rId15"/>
    <p:sldId id="312" r:id="rId16"/>
    <p:sldId id="336" r:id="rId17"/>
    <p:sldId id="313" r:id="rId18"/>
    <p:sldId id="314" r:id="rId19"/>
    <p:sldId id="275" r:id="rId20"/>
    <p:sldId id="293" r:id="rId21"/>
    <p:sldId id="277" r:id="rId22"/>
    <p:sldId id="291" r:id="rId23"/>
    <p:sldId id="296" r:id="rId24"/>
    <p:sldId id="297" r:id="rId25"/>
    <p:sldId id="282" r:id="rId26"/>
    <p:sldId id="315" r:id="rId27"/>
    <p:sldId id="283" r:id="rId28"/>
    <p:sldId id="316" r:id="rId29"/>
    <p:sldId id="298" r:id="rId30"/>
    <p:sldId id="300" r:id="rId31"/>
    <p:sldId id="284" r:id="rId32"/>
    <p:sldId id="287" r:id="rId33"/>
    <p:sldId id="278" r:id="rId34"/>
    <p:sldId id="292" r:id="rId35"/>
    <p:sldId id="285" r:id="rId36"/>
    <p:sldId id="286" r:id="rId37"/>
    <p:sldId id="288" r:id="rId38"/>
    <p:sldId id="279" r:id="rId39"/>
    <p:sldId id="317" r:id="rId40"/>
    <p:sldId id="318" r:id="rId41"/>
    <p:sldId id="319" r:id="rId42"/>
    <p:sldId id="310" r:id="rId43"/>
    <p:sldId id="307" r:id="rId44"/>
    <p:sldId id="308" r:id="rId45"/>
    <p:sldId id="320" r:id="rId46"/>
    <p:sldId id="347" r:id="rId47"/>
    <p:sldId id="309" r:id="rId48"/>
    <p:sldId id="306" r:id="rId49"/>
    <p:sldId id="280" r:id="rId50"/>
    <p:sldId id="342" r:id="rId51"/>
    <p:sldId id="281" r:id="rId52"/>
    <p:sldId id="343" r:id="rId53"/>
    <p:sldId id="344" r:id="rId54"/>
    <p:sldId id="345" r:id="rId55"/>
    <p:sldId id="290" r:id="rId56"/>
    <p:sldId id="294" r:id="rId57"/>
    <p:sldId id="334" r:id="rId58"/>
    <p:sldId id="256" r:id="rId59"/>
    <p:sldId id="305" r:id="rId60"/>
    <p:sldId id="302" r:id="rId61"/>
    <p:sldId id="329" r:id="rId62"/>
    <p:sldId id="330" r:id="rId63"/>
    <p:sldId id="301" r:id="rId64"/>
    <p:sldId id="346" r:id="rId65"/>
    <p:sldId id="324" r:id="rId66"/>
    <p:sldId id="304" r:id="rId67"/>
    <p:sldId id="303" r:id="rId68"/>
    <p:sldId id="331" r:id="rId69"/>
    <p:sldId id="333" r:id="rId70"/>
    <p:sldId id="332" r:id="rId71"/>
    <p:sldId id="295" r:id="rId72"/>
    <p:sldId id="321" r:id="rId73"/>
    <p:sldId id="338" r:id="rId74"/>
    <p:sldId id="339" r:id="rId75"/>
    <p:sldId id="340" r:id="rId76"/>
    <p:sldId id="337" r:id="rId77"/>
    <p:sldId id="341" r:id="rId78"/>
    <p:sldId id="323" r:id="rId79"/>
    <p:sldId id="322" r:id="rId8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72" autoAdjust="0"/>
  </p:normalViewPr>
  <p:slideViewPr>
    <p:cSldViewPr snapToGrid="0" snapToObjects="1">
      <p:cViewPr>
        <p:scale>
          <a:sx n="150" d="100"/>
          <a:sy n="150" d="100"/>
        </p:scale>
        <p:origin x="-1752" y="-76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2/23/15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 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now the onus is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 First you need to determine your core values.</a:t>
            </a:r>
          </a:p>
          <a:p>
            <a:r>
              <a:rPr lang="en-US" sz="1200" kern="1200" dirty="0" smtClean="0">
                <a:solidFill>
                  <a:schemeClr val="tx1"/>
                </a:solidFill>
                <a:latin typeface="+mn-lt"/>
                <a:ea typeface="+mn-ea"/>
                <a:cs typeface="+mn-cs"/>
              </a:rPr>
              <a:t>2) Then demonstrate your core values.</a:t>
            </a:r>
          </a:p>
          <a:p>
            <a:r>
              <a:rPr lang="en-US" sz="1200" kern="1200" dirty="0" smtClean="0">
                <a:solidFill>
                  <a:schemeClr val="tx1"/>
                </a:solidFill>
                <a:latin typeface="+mn-lt"/>
                <a:ea typeface="+mn-ea"/>
                <a:cs typeface="+mn-cs"/>
              </a:rPr>
              <a:t>3) Finally, communicate your core values.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take this step-by-step: first you need to determine your own values. 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 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department into the conversation. These values should be tailored toward your web team and the way it works. Spend some time sitting around bullshitting. Throw a bunch of keywords up on the board, then try consolidating them into broader categories. We eventually found four that worked for us.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settle 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a:t>
            </a:r>
            <a:r>
              <a:rPr lang="en-US" sz="1200" kern="1200" dirty="0" err="1" smtClean="0">
                <a:solidFill>
                  <a:schemeClr val="tx1"/>
                </a:solidFill>
                <a:latin typeface="+mn-lt"/>
                <a:ea typeface="+mn-ea"/>
                <a:cs typeface="+mn-cs"/>
              </a:rPr>
              <a:t>inlcuding</a:t>
            </a:r>
            <a:r>
              <a:rPr lang="en-US" sz="1200" kern="1200" dirty="0" smtClean="0">
                <a:solidFill>
                  <a:schemeClr val="tx1"/>
                </a:solidFill>
                <a:latin typeface="+mn-lt"/>
                <a:ea typeface="+mn-ea"/>
                <a:cs typeface="+mn-cs"/>
              </a:rPr>
              <a:t>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 forums, the debates there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constituencies. (Sorry, I feel like I didn’t say that right.)</a:t>
            </a:r>
            <a:r>
              <a:rPr lang="en-US" sz="1200" kern="1200" baseline="0" dirty="0" smtClean="0">
                <a:solidFill>
                  <a:schemeClr val="tx1"/>
                </a:solidFill>
                <a:latin typeface="+mn-lt"/>
                <a:ea typeface="+mn-ea"/>
                <a:cs typeface="+mn-cs"/>
              </a:rPr>
              <a:t> They created a—</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PRI-</a:t>
            </a:r>
            <a:r>
              <a:rPr lang="en-US" sz="1200" kern="1200" dirty="0" err="1" smtClean="0">
                <a:solidFill>
                  <a:schemeClr val="tx1"/>
                </a:solidFill>
                <a:latin typeface="+mn-lt"/>
                <a:ea typeface="+mn-ea"/>
                <a:cs typeface="+mn-cs"/>
              </a:rPr>
              <a:t>ori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teh</a:t>
            </a:r>
            <a:r>
              <a:rPr lang="en-US" sz="1200" kern="1200" dirty="0" smtClean="0">
                <a:solidFill>
                  <a:schemeClr val="tx1"/>
                </a:solidFill>
                <a:latin typeface="+mn-lt"/>
                <a:ea typeface="+mn-ea"/>
                <a:cs typeface="+mn-cs"/>
              </a:rPr>
              <a:t> of con-STITCH-</a:t>
            </a:r>
            <a:r>
              <a:rPr lang="en-US" sz="1200" kern="1200" dirty="0" err="1" smtClean="0">
                <a:solidFill>
                  <a:schemeClr val="tx1"/>
                </a:solidFill>
                <a:latin typeface="+mn-lt"/>
                <a:ea typeface="+mn-ea"/>
                <a:cs typeface="+mn-cs"/>
              </a:rPr>
              <a:t>encies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Who is this good for? If the benefits</a:t>
            </a:r>
            <a:r>
              <a:rPr lang="en-US" sz="1200" kern="1200" baseline="0" dirty="0" smtClean="0">
                <a:solidFill>
                  <a:schemeClr val="tx1"/>
                </a:solidFill>
                <a:latin typeface="+mn-lt"/>
                <a:ea typeface="+mn-ea"/>
                <a:cs typeface="+mn-cs"/>
              </a:rPr>
              <a:t> for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the people who write the standards, cause issues for the people creating websites, the authors, 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good on paper—that’s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settling disputes.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 required 52 taps and took 102 seconds to book a hotel. [</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required just 40 taps, but still took longer to complete: 109 seconds. By valuing speed, Hotel Tonight allowed their users to book a hotel from their app in 4 taps and a swipe in just under 8 seconds. Within a year, they were one of the top hotel booking services in the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turn lemons into lemonade.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 which was first published in 1974.</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 Their third edition was extremely successful and with it you could create very detailed characters. You could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559314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When they dropped 4th edition, it was massively simplified. This was polarizing to the game’s players; they felt it dumbed down the rules too much and made character growth too stale and predictable, and a bit too much like 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 literally went to their fan-base, outsourcing their play testing to actual players and getting feedback from them. They determined that, yes, players want a game that runs smoothly and simply, but the heart and soul of pencil and paper RPGs is the limitless and nuanced possibilities of your imagination</a:t>
            </a:r>
            <a:r>
              <a:rPr lang="en-US"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date, the</a:t>
            </a:r>
            <a:r>
              <a:rPr lang="en-US" sz="1200" kern="1200" baseline="0" dirty="0" smtClean="0">
                <a:solidFill>
                  <a:schemeClr val="tx1"/>
                </a:solidFill>
                <a:latin typeface="+mn-lt"/>
                <a:ea typeface="+mn-ea"/>
                <a:cs typeface="+mn-cs"/>
              </a:rPr>
              <a:t> fifth edition appears to be a success. </a:t>
            </a:r>
            <a:r>
              <a:rPr lang="en-US" sz="1200" kern="1200" dirty="0" smtClean="0">
                <a:solidFill>
                  <a:schemeClr val="tx1"/>
                </a:solidFill>
                <a:latin typeface="+mn-lt"/>
                <a:ea typeface="+mn-ea"/>
                <a:cs typeface="+mn-cs"/>
              </a:rPr>
              <a:t>That fidelity to the classic D&amp;D experience has created a new game that new players can understand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 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 When all was said and done, he and his co-workers had strung together 10 kilometers worth of chain mail rings.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 </a:t>
            </a:r>
            <a:r>
              <a:rPr lang="en-US" sz="1200" kern="1200" dirty="0" smtClean="0">
                <a:solidFill>
                  <a:schemeClr val="tx1"/>
                </a:solidFill>
                <a:latin typeface="+mn-lt"/>
                <a:ea typeface="+mn-ea"/>
                <a:cs typeface="+mn-cs"/>
              </a:rPr>
              <a:t>It’s </a:t>
            </a:r>
            <a:r>
              <a:rPr lang="en-US" sz="1200" kern="1200" dirty="0" smtClean="0">
                <a:solidFill>
                  <a:schemeClr val="tx1"/>
                </a:solidFill>
                <a:latin typeface="+mn-lt"/>
                <a:ea typeface="+mn-ea"/>
                <a:cs typeface="+mn-cs"/>
              </a:rPr>
              <a:t>clear that </a:t>
            </a:r>
            <a:r>
              <a:rPr lang="en-US" sz="1200" kern="1200" dirty="0" smtClean="0">
                <a:solidFill>
                  <a:schemeClr val="tx1"/>
                </a:solidFill>
                <a:latin typeface="+mn-lt"/>
                <a:ea typeface="+mn-ea"/>
                <a:cs typeface="+mn-cs"/>
              </a:rPr>
              <a:t>both valued </a:t>
            </a: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will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you’ve established your core values, it’s time to put your words into action. At this point you want to start to filter your decisions through your values. This is the hard part because you’re going to butt heads with people who are used to getting their way. You’ll need show how you can get results </a:t>
            </a:r>
            <a:r>
              <a:rPr lang="en-US" baseline="0" dirty="0" smtClean="0"/>
              <a:t>while </a:t>
            </a:r>
            <a:r>
              <a:rPr lang="en-US" baseline="0" dirty="0" smtClean="0"/>
              <a:t>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It’s always easy to start on low-profile projects. What we did is round up some guinea pigs who already trusted our process and tried it out on them. Then worked on new approaches for things that didn’t work like we expected.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user-focused, simplified, data-driven, and iterative.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an example of how we</a:t>
            </a:r>
            <a:r>
              <a:rPr lang="en-US" sz="1200" kern="1200" baseline="0" dirty="0" smtClean="0">
                <a:solidFill>
                  <a:schemeClr val="tx1"/>
                </a:solidFill>
                <a:latin typeface="+mn-lt"/>
                <a:ea typeface="+mn-ea"/>
                <a:cs typeface="+mn-cs"/>
              </a:rPr>
              <a:t> demonstrated one of them. </a:t>
            </a:r>
            <a:r>
              <a:rPr lang="en-US" sz="1200" kern="1200" dirty="0" smtClean="0">
                <a:solidFill>
                  <a:schemeClr val="tx1"/>
                </a:solidFill>
                <a:latin typeface="+mn-lt"/>
                <a:ea typeface="+mn-ea"/>
                <a:cs typeface="+mn-cs"/>
              </a:rPr>
              <a:t>When </a:t>
            </a:r>
            <a:r>
              <a:rPr lang="en-US" sz="1200" kern="1200" dirty="0" smtClean="0">
                <a:solidFill>
                  <a:schemeClr val="tx1"/>
                </a:solidFill>
                <a:latin typeface="+mn-lt"/>
                <a:ea typeface="+mn-ea"/>
                <a:cs typeface="+mn-cs"/>
              </a:rPr>
              <a:t>we redesigned our primary navigation, we didn’t want to hide important navigation behind a hamburger</a:t>
            </a:r>
            <a:r>
              <a:rPr lang="en-US" sz="1200" kern="1200" baseline="0" dirty="0" smtClean="0">
                <a:solidFill>
                  <a:schemeClr val="tx1"/>
                </a:solidFill>
                <a:latin typeface="+mn-lt"/>
                <a:ea typeface="+mn-ea"/>
                <a:cs typeface="+mn-cs"/>
              </a:rPr>
              <a:t> menu. On a mobile device,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 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Each of these questions focuses on the product or internal </a:t>
            </a:r>
            <a:r>
              <a:rPr lang="en-US" sz="1200" kern="1200" baseline="0" dirty="0" smtClean="0">
                <a:solidFill>
                  <a:schemeClr val="tx1"/>
                </a:solidFill>
                <a:latin typeface="+mn-lt"/>
                <a:ea typeface="+mn-ea"/>
                <a:cs typeface="+mn-cs"/>
              </a:rPr>
              <a:t>politics, so really they’re irrelevant to the design.</a:t>
            </a:r>
          </a:p>
          <a:p>
            <a:r>
              <a:rPr lang="en-US" sz="1200" kern="1200" baseline="0" dirty="0" smtClean="0">
                <a:solidFill>
                  <a:schemeClr val="tx1"/>
                </a:solidFill>
                <a:latin typeface="+mn-lt"/>
                <a:ea typeface="+mn-ea"/>
                <a:cs typeface="+mn-cs"/>
              </a:rPr>
              <a:t>----- Meeting Notes (2/24/15 17:23) -----</a:t>
            </a:r>
          </a:p>
          <a:p>
            <a:r>
              <a:rPr lang="en-US" sz="1200" kern="1200" baseline="0" dirty="0" smtClean="0">
                <a:solidFill>
                  <a:schemeClr val="tx1"/>
                </a:solidFill>
                <a:latin typeface="+mn-lt"/>
                <a:ea typeface="+mn-ea"/>
                <a:cs typeface="+mn-cs"/>
              </a:rPr>
              <a:t>irrelevant to this decision.</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62</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a:t>
            </a:r>
            <a:r>
              <a:rPr lang="en-US" sz="1200" kern="1200" baseline="0" dirty="0" smtClean="0">
                <a:solidFill>
                  <a:schemeClr val="tx1"/>
                </a:solidFill>
                <a:latin typeface="+mn-lt"/>
                <a:ea typeface="+mn-ea"/>
                <a:cs typeface="+mn-cs"/>
              </a:rPr>
              <a:t>. When someone approaches us about putting a link on the homepage they have to give us a better answer than “I get paid more than you, so make it happen.”</a:t>
            </a: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So that’s how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a:t>
            </a:r>
            <a:r>
              <a:rPr lang="en-US" sz="1200" kern="1200" baseline="0" dirty="0" smtClean="0">
                <a:solidFill>
                  <a:schemeClr val="tx1"/>
                </a:solidFill>
                <a:latin typeface="+mn-lt"/>
                <a:ea typeface="+mn-ea"/>
                <a:cs typeface="+mn-cs"/>
              </a:rPr>
              <a:t>[The one] </a:t>
            </a:r>
            <a:r>
              <a:rPr lang="en-US" sz="1200" kern="1200" baseline="0" dirty="0" smtClean="0">
                <a:solidFill>
                  <a:schemeClr val="tx1"/>
                </a:solidFill>
                <a:latin typeface="+mn-lt"/>
                <a:ea typeface="+mn-ea"/>
                <a:cs typeface="+mn-cs"/>
              </a:rPr>
              <a:t>written by the marketing guy? </a:t>
            </a:r>
            <a:r>
              <a:rPr lang="en-US" sz="1200" kern="1200" baseline="0" dirty="0" smtClean="0">
                <a:solidFill>
                  <a:schemeClr val="tx1"/>
                </a:solidFill>
                <a:latin typeface="+mn-lt"/>
                <a:ea typeface="+mn-ea"/>
                <a:cs typeface="+mn-cs"/>
              </a:rPr>
              <a:t>[Or </a:t>
            </a:r>
            <a:r>
              <a:rPr lang="en-US" sz="1200" kern="1200" baseline="0" dirty="0" smtClean="0">
                <a:solidFill>
                  <a:schemeClr val="tx1"/>
                </a:solidFill>
                <a:latin typeface="+mn-lt"/>
                <a:ea typeface="+mn-ea"/>
                <a:cs typeface="+mn-cs"/>
              </a:rPr>
              <a:t>the </a:t>
            </a:r>
            <a:r>
              <a:rPr lang="en-US" sz="1200" kern="1200" baseline="0" dirty="0" smtClean="0">
                <a:solidFill>
                  <a:schemeClr val="tx1"/>
                </a:solidFill>
                <a:latin typeface="+mn-lt"/>
                <a:ea typeface="+mn-ea"/>
                <a:cs typeface="+mn-cs"/>
              </a:rPr>
              <a:t>one] </a:t>
            </a:r>
            <a:r>
              <a:rPr lang="en-US" sz="1200" kern="1200" baseline="0" dirty="0" smtClean="0">
                <a:solidFill>
                  <a:schemeClr val="tx1"/>
                </a:solidFill>
                <a:latin typeface="+mn-lt"/>
                <a:ea typeface="+mn-ea"/>
                <a:cs typeface="+mn-cs"/>
              </a:rPr>
              <a:t>written by a VP?</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t>
            </a:r>
            <a:r>
              <a:rPr lang="en-US" sz="1200" kern="1200" baseline="0" smtClean="0">
                <a:solidFill>
                  <a:schemeClr val="tx1"/>
                </a:solidFill>
                <a:latin typeface="+mn-lt"/>
                <a:ea typeface="+mn-ea"/>
                <a:cs typeface="+mn-cs"/>
              </a:rPr>
              <a:t>Reveal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needed prospective students 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 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best practices. We had taken so long to get it together that by the time we got it all out the door, we didn’t like it anymore. And it went beyond mere taste, because the</a:t>
            </a:r>
            <a:r>
              <a:rPr lang="en-US" sz="1200" kern="1200" baseline="0" dirty="0" smtClean="0">
                <a:solidFill>
                  <a:schemeClr val="tx1"/>
                </a:solidFill>
                <a:latin typeface="+mn-lt"/>
                <a:ea typeface="+mn-ea"/>
                <a:cs typeface="+mn-cs"/>
              </a:rPr>
              <a:t> code</a:t>
            </a:r>
            <a:r>
              <a:rPr lang="en-US" sz="1200" kern="1200" dirty="0" smtClean="0">
                <a:solidFill>
                  <a:schemeClr val="tx1"/>
                </a:solidFill>
                <a:latin typeface="+mn-lt"/>
                <a:ea typeface="+mn-ea"/>
                <a:cs typeface="+mn-cs"/>
              </a:rPr>
              <a:t> was so fragile that it was difficult to make updates without breaking something.</a:t>
            </a:r>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a:t>
            </a:r>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a:t>
            </a:r>
            <a:r>
              <a:rPr lang="en-US" sz="1200" kern="1200" baseline="0" dirty="0" smtClean="0">
                <a:solidFill>
                  <a:schemeClr val="tx1"/>
                </a:solidFill>
                <a:latin typeface="+mn-lt"/>
                <a:ea typeface="+mn-ea"/>
                <a:cs typeface="+mn-cs"/>
              </a:rPr>
              <a:t>launch so </a:t>
            </a:r>
            <a:r>
              <a:rPr lang="en-US" sz="1200" kern="1200" baseline="0" dirty="0" smtClean="0">
                <a:solidFill>
                  <a:schemeClr val="tx1"/>
                </a:solidFill>
                <a:latin typeface="+mn-lt"/>
                <a:ea typeface="+mn-ea"/>
                <a:cs typeface="+mn-cs"/>
              </a:rPr>
              <a:t>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 Of course, they are still asking us to put their link on the homepage.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And that brings me to the best thing about putting these out there: we go back to this well time and again. When we’re approached about a change that we might not know how to handle, we ask ourselves how it stacks up against our core values</a:t>
            </a:r>
            <a:r>
              <a:rPr lang="en-US" sz="1200" kern="1200" dirty="0" smtClean="0">
                <a:solidFill>
                  <a:schemeClr val="tx1"/>
                </a:solidFill>
                <a:latin typeface="+mn-lt"/>
                <a:ea typeface="+mn-ea"/>
                <a:cs typeface="+mn-cs"/>
              </a:rPr>
              <a:t>.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Can we expect good results out of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 It’s not going to stop someone from getting mad at you—</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not going to stop someone from getting mad at you—</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but </a:t>
            </a:r>
            <a:r>
              <a:rPr lang="en-US" sz="1200" kern="1200" dirty="0" smtClean="0">
                <a:solidFill>
                  <a:schemeClr val="tx1"/>
                </a:solidFill>
                <a:latin typeface="+mn-lt"/>
                <a:ea typeface="+mn-ea"/>
                <a:cs typeface="+mn-cs"/>
              </a:rPr>
              <a:t>honestly! How </a:t>
            </a:r>
            <a:r>
              <a:rPr lang="en-US" sz="1200" kern="1200" dirty="0" smtClean="0">
                <a:solidFill>
                  <a:schemeClr val="tx1"/>
                </a:solidFill>
                <a:latin typeface="+mn-lt"/>
                <a:ea typeface="+mn-ea"/>
                <a:cs typeface="+mn-cs"/>
              </a:rPr>
              <a:t>can you argue</a:t>
            </a:r>
            <a:r>
              <a:rPr lang="en-US" sz="1200" kern="1200" baseline="0" dirty="0" smtClean="0">
                <a:solidFill>
                  <a:schemeClr val="tx1"/>
                </a:solidFill>
                <a:latin typeface="+mn-lt"/>
                <a:ea typeface="+mn-ea"/>
                <a:cs typeface="+mn-cs"/>
              </a:rPr>
              <a:t> with THIS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[Demonstrating]</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them will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[And communication] </a:t>
            </a:r>
            <a:r>
              <a:rPr lang="en-US" sz="1200" kern="1200" baseline="0" dirty="0" smtClean="0">
                <a:solidFill>
                  <a:schemeClr val="tx1"/>
                </a:solidFill>
                <a:latin typeface="+mn-lt"/>
                <a:ea typeface="+mn-ea"/>
                <a:cs typeface="+mn-cs"/>
              </a:rPr>
              <a:t>will set the expectations and bring everyone up to your level.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rest of the email.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57013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2/23/15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2/23/15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2/23/15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2/23/15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2/23/15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2/23/15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2/23/15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2/23/15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2/23/15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0.emf"/></Relationships>
</file>

<file path=ppt/slides/_rels/slide23.xml.rels><?xml version="1.0" encoding="UTF-8" standalone="yes"?>
<Relationships xmlns="http://schemas.openxmlformats.org/package/2006/relationships"><Relationship Id="rId11" Type="http://schemas.openxmlformats.org/officeDocument/2006/relationships/image" Target="../media/image19.emf"/><Relationship Id="rId12" Type="http://schemas.openxmlformats.org/officeDocument/2006/relationships/image" Target="../media/image20.emf"/><Relationship Id="rId13" Type="http://schemas.openxmlformats.org/officeDocument/2006/relationships/image" Target="../media/image21.emf"/><Relationship Id="rId14" Type="http://schemas.openxmlformats.org/officeDocument/2006/relationships/image" Target="../media/image22.emf"/><Relationship Id="rId15" Type="http://schemas.openxmlformats.org/officeDocument/2006/relationships/image" Target="../media/image23.emf"/><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4.png"/><Relationship Id="rId7" Type="http://schemas.openxmlformats.org/officeDocument/2006/relationships/image" Target="../media/image15.jpeg"/><Relationship Id="rId8" Type="http://schemas.openxmlformats.org/officeDocument/2006/relationships/image" Target="../media/image16.emf"/><Relationship Id="rId9" Type="http://schemas.openxmlformats.org/officeDocument/2006/relationships/image" Target="../media/image17.emf"/><Relationship Id="rId10" Type="http://schemas.openxmlformats.org/officeDocument/2006/relationships/image" Target="../media/image18.emf"/></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emf"/><Relationship Id="rId5"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jpg"/><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3.jpg"/></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3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40.jpg"/></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41.jpg"/><Relationship Id="rId8" Type="http://schemas.openxmlformats.org/officeDocument/2006/relationships/image" Target="../media/image42.jpg"/><Relationship Id="rId9"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1.png"/><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6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6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6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6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64.jpg"/></Relationships>
</file>

<file path=ppt/slides/_rels/slide77.xml.rels><?xml version="1.0" encoding="UTF-8" standalone="yes"?>
<Relationships xmlns="http://schemas.openxmlformats.org/package/2006/relationships"><Relationship Id="rId3" Type="http://schemas.openxmlformats.org/officeDocument/2006/relationships/image" Target="../media/image61.jpg"/><Relationship Id="rId4" Type="http://schemas.openxmlformats.org/officeDocument/2006/relationships/image" Target="../media/image64.jpg"/><Relationship Id="rId5" Type="http://schemas.openxmlformats.org/officeDocument/2006/relationships/image" Target="../media/image62.jpg"/><Relationship Id="rId6" Type="http://schemas.openxmlformats.org/officeDocument/2006/relationships/image" Target="../media/image63.jpg"/><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1181480"/>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3289674"/>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Justin McDowell</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806698" y="774925"/>
            <a:ext cx="3530602" cy="3593652"/>
          </a:xfrm>
          <a:prstGeom prst="rect">
            <a:avLst/>
          </a:prstGeom>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561966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will help you settle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96411" y="925681"/>
            <a:ext cx="4926432" cy="3292138"/>
          </a:xfrm>
          <a:prstGeom prst="rect">
            <a:avLst/>
          </a:prstGeom>
        </p:spPr>
      </p:pic>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stretch>
            <a:fillRect/>
          </a:stretch>
        </p:blipFill>
        <p:spPr>
          <a:xfrm>
            <a:off x="6570943" y="1977123"/>
            <a:ext cx="1118407" cy="584923"/>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descr="113255-Mozilla.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descr="3198-Sony.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7452" y="2759334"/>
            <a:ext cx="1335856" cy="1328934"/>
          </a:xfrm>
          <a:prstGeom prst="rect">
            <a:avLst/>
          </a:prstGeom>
        </p:spPr>
      </p:pic>
      <p:pic>
        <p:nvPicPr>
          <p:cNvPr id="12" name="Picture 11"/>
          <p:cNvPicPr>
            <a:picLocks noChangeAspect="1"/>
          </p:cNvPicPr>
          <p:nvPr/>
        </p:nvPicPr>
        <p:blipFill>
          <a:blip r:embed="rId12"/>
          <a:stretch>
            <a:fillRect/>
          </a:stretch>
        </p:blipFill>
        <p:spPr>
          <a:xfrm>
            <a:off x="7876575" y="2681562"/>
            <a:ext cx="843143" cy="843143"/>
          </a:xfrm>
          <a:prstGeom prst="rect">
            <a:avLst/>
          </a:prstGeom>
        </p:spPr>
      </p:pic>
      <p:pic>
        <p:nvPicPr>
          <p:cNvPr id="14" name="Picture 13" descr="6082-Yandex.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2" cy="1333616"/>
          </a:xfrm>
          <a:prstGeom prst="rect">
            <a:avLst/>
          </a:prstGeom>
        </p:spPr>
      </p:pic>
      <p:pic>
        <p:nvPicPr>
          <p:cNvPr id="15" name="Picture 14"/>
          <p:cNvPicPr>
            <a:picLocks noChangeAspect="1"/>
          </p:cNvPicPr>
          <p:nvPr/>
        </p:nvPicPr>
        <p:blipFill>
          <a:blip r:embed="rId14"/>
          <a:stretch>
            <a:fillRect/>
          </a:stretch>
        </p:blipFill>
        <p:spPr>
          <a:xfrm>
            <a:off x="3993652" y="4288020"/>
            <a:ext cx="2463800" cy="3302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6"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207700"/>
            <a:ext cx="3167266" cy="1086767"/>
          </a:xfrm>
          <a:prstGeom prst="rect">
            <a:avLst/>
          </a:prstGeom>
        </p:spPr>
      </p:pic>
      <p:pic>
        <p:nvPicPr>
          <p:cNvPr id="7" name="Picture 6"/>
          <p:cNvPicPr>
            <a:picLocks noChangeAspect="1"/>
          </p:cNvPicPr>
          <p:nvPr/>
        </p:nvPicPr>
        <p:blipFill>
          <a:blip r:embed="rId4"/>
          <a:stretch>
            <a:fillRect/>
          </a:stretch>
        </p:blipFill>
        <p:spPr>
          <a:xfrm>
            <a:off x="1004906" y="1705687"/>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826166"/>
            <a:ext cx="2504554" cy="3390979"/>
          </a:xfrm>
          <a:prstGeom prst="rect">
            <a:avLst/>
          </a:prstGeom>
        </p:spPr>
      </p:pic>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65886822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JP Morgan beating a photographer with his stick.jpg"/>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140603"/>
            <a:ext cx="9144000" cy="6670343"/>
          </a:xfrm>
          <a:prstGeom prst="rect">
            <a:avLst/>
          </a:prstGeom>
        </p:spPr>
      </p:pic>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3877985" cy="400110"/>
          </a:xfrm>
          <a:prstGeom prst="rect">
            <a:avLst/>
          </a:prstGeom>
          <a:noFill/>
        </p:spPr>
        <p:txBody>
          <a:bodyPr wrap="none" rtlCol="0">
            <a:spAutoFit/>
          </a:bodyPr>
          <a:lstStyle/>
          <a:p>
            <a:r>
              <a:rPr lang="en-US" sz="2000" i="1" dirty="0">
                <a:solidFill>
                  <a:srgbClr val="FFFFFF"/>
                </a:solidFill>
                <a:latin typeface="Chaparral Pro"/>
                <a:cs typeface="Chaparral Pro"/>
              </a:rPr>
              <a:t>Core Value: Priority </a:t>
            </a:r>
            <a:r>
              <a:rPr lang="en-US" sz="2000" i="1" dirty="0" smtClean="0">
                <a:solidFill>
                  <a:srgbClr val="FFFFFF"/>
                </a:solidFill>
                <a:latin typeface="Chaparral Pro"/>
                <a:cs typeface="Chaparral Pro"/>
              </a:rPr>
              <a:t>of Constituencies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2" name="Picture 1" descr="Baby Pigs Nuzzl OMG by Cameron Nordholm.jp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905362" y="-606069"/>
            <a:ext cx="10049362" cy="6727259"/>
          </a:xfrm>
          <a:prstGeom prst="rect">
            <a:avLst/>
          </a:prstGeom>
          <a:solidFill>
            <a:schemeClr val="bg1"/>
          </a:solidFill>
        </p:spPr>
      </p:pic>
      <p:sp>
        <p:nvSpPr>
          <p:cNvPr id="4" name="TextBox 3"/>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Cameron </a:t>
            </a:r>
            <a:r>
              <a:rPr lang="en-US" sz="800" dirty="0" err="1" smtClean="0">
                <a:solidFill>
                  <a:srgbClr val="FFFFFF"/>
                </a:solidFill>
                <a:latin typeface="Avenir Light"/>
                <a:cs typeface="Avenir Light"/>
              </a:rPr>
              <a:t>Nordholm</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086EE"/>
        </a:solidFill>
        <a:effectLst/>
      </p:bgPr>
    </p:bg>
    <p:spTree>
      <p:nvGrpSpPr>
        <p:cNvPr id="1" name=""/>
        <p:cNvGrpSpPr/>
        <p:nvPr/>
      </p:nvGrpSpPr>
      <p:grpSpPr>
        <a:xfrm>
          <a:off x="0" y="0"/>
          <a:ext cx="0" cy="0"/>
          <a:chOff x="0" y="0"/>
          <a:chExt cx="0" cy="0"/>
        </a:xfrm>
      </p:grpSpPr>
      <p:pic>
        <p:nvPicPr>
          <p:cNvPr id="3" name="Picture 2" descr="George Orwell.jpg"/>
          <p:cNvPicPr>
            <a:picLocks noChangeAspect="1"/>
          </p:cNvPicPr>
          <p:nvPr/>
        </p:nvPicPr>
        <p:blipFill>
          <a:blip r:embed="rId3">
            <a:alphaModFix amt="43000"/>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
            <a:ext cx="9144000" cy="5482757"/>
          </a:xfrm>
          <a:prstGeom prst="rect">
            <a:avLst/>
          </a:prstGeom>
        </p:spPr>
      </p:pic>
      <p:sp>
        <p:nvSpPr>
          <p:cNvPr id="5" name="TextBox 4"/>
          <p:cNvSpPr txBox="1"/>
          <p:nvPr/>
        </p:nvSpPr>
        <p:spPr>
          <a:xfrm>
            <a:off x="457200" y="613780"/>
            <a:ext cx="3172663" cy="400110"/>
          </a:xfrm>
          <a:prstGeom prst="rect">
            <a:avLst/>
          </a:prstGeom>
          <a:noFill/>
        </p:spPr>
        <p:txBody>
          <a:bodyPr wrap="none" rtlCol="0">
            <a:spAutoFit/>
          </a:bodyPr>
          <a:lstStyle/>
          <a:p>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6"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Tree>
    <p:extLst>
      <p:ext uri="{BB962C8B-B14F-4D97-AF65-F5344CB8AC3E}">
        <p14:creationId xmlns:p14="http://schemas.microsoft.com/office/powerpoint/2010/main" val="2541169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1. Company vision</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2. </a:t>
            </a:r>
            <a:r>
              <a:rPr lang="en-US" sz="4000" dirty="0">
                <a:solidFill>
                  <a:srgbClr val="FFFFFF"/>
                </a:solidFill>
                <a:latin typeface="Avenir Black"/>
                <a:cs typeface="Avenir Black"/>
              </a:rPr>
              <a:t>Strategic 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rgbClr val="FFFFFF"/>
                </a:solidFill>
                <a:latin typeface="Avenir Black"/>
                <a:cs typeface="Avenir Black"/>
              </a:rPr>
              <a:t>3</a:t>
            </a:r>
            <a:r>
              <a:rPr lang="en-US" sz="4000" dirty="0" smtClean="0">
                <a:solidFill>
                  <a:srgbClr val="FFFFFF"/>
                </a:solidFill>
                <a:latin typeface="Avenir Black"/>
                <a:cs typeface="Avenir Black"/>
              </a:rPr>
              <a:t>. Product-focused</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4. Sales-focused</a:t>
            </a:r>
            <a:endParaRPr lang="en-US" sz="4000" dirty="0">
              <a:solidFill>
                <a:srgbClr val="FFFFFF"/>
              </a:solidFill>
              <a:latin typeface="Avenir Black"/>
              <a:cs typeface="Avenir Black"/>
            </a:endParaRPr>
          </a:p>
        </p:txBody>
      </p:sp>
      <p:sp>
        <p:nvSpPr>
          <p:cNvPr id="3" name="TextBox 2"/>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505093"/>
            <a:ext cx="3656814" cy="1931348"/>
          </a:xfrm>
          <a:prstGeom prst="rect">
            <a:avLst/>
          </a:prstGeom>
        </p:spPr>
      </p:pic>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500" fill="hold"/>
                                        <p:tgtEl>
                                          <p:spTgt spid="175"/>
                                        </p:tgtEl>
                                        <p:attrNameLst>
                                          <p:attrName>ppt_x</p:attrName>
                                        </p:attrNameLst>
                                      </p:cBhvr>
                                      <p:tavLst>
                                        <p:tav tm="0">
                                          <p:val>
                                            <p:strVal val="0-#ppt_w/2"/>
                                          </p:val>
                                        </p:tav>
                                        <p:tav tm="100000">
                                          <p:val>
                                            <p:strVal val="#ppt_x"/>
                                          </p:val>
                                        </p:tav>
                                      </p:tavLst>
                                    </p:anim>
                                    <p:anim calcmode="lin" valueType="num">
                                      <p:cBhvr additive="base">
                                        <p:cTn id="29" dur="5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1. Compelling</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2. Interactive</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3. Teachable</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4. </a:t>
            </a:r>
            <a:r>
              <a:rPr lang="en-US" sz="4000" dirty="0">
                <a:solidFill>
                  <a:srgbClr val="FFFFFF"/>
                </a:solidFill>
                <a:latin typeface="Avenir Black"/>
                <a:cs typeface="Avenir Black"/>
              </a:rPr>
              <a:t>Always 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Turn lemons into lemonade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0"/>
            <a:ext cx="5155534" cy="5155534"/>
          </a:xfrm>
          <a:prstGeom prst="rect">
            <a:avLst/>
          </a:prstGeom>
        </p:spPr>
      </p:pic>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D12 by Tom Garn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54"/>
            <a:ext cx="9144000" cy="609527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Tom Garnett</a:t>
            </a:r>
            <a:endParaRPr lang="en-US" sz="800" dirty="0">
              <a:latin typeface="Avenir Light"/>
              <a:cs typeface="Avenir Light"/>
            </a:endParaRPr>
          </a:p>
        </p:txBody>
      </p:sp>
      <p:sp>
        <p:nvSpPr>
          <p:cNvPr id="4" name="TextBox 3"/>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5422838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latin typeface="Chaparral Pro"/>
                <a:cs typeface="Chaparral Pro"/>
              </a:rPr>
              <a:t>Determining Core Values: Learn </a:t>
            </a:r>
            <a:r>
              <a:rPr lang="en-US" sz="2000" i="1" dirty="0" smtClean="0">
                <a:latin typeface="Chaparral Pro"/>
                <a:cs typeface="Chaparral Pro"/>
              </a:rPr>
              <a:t>From Your </a:t>
            </a:r>
            <a:r>
              <a:rPr lang="en-US" sz="2000" i="1" dirty="0" err="1" smtClean="0">
                <a:latin typeface="Chaparral Pro"/>
                <a:cs typeface="Chaparral Pro"/>
              </a:rPr>
              <a:t>Misatkes</a:t>
            </a:r>
            <a:endParaRPr lang="en-US" sz="2000" i="1" dirty="0">
              <a:latin typeface="Chaparral Pro"/>
              <a:cs typeface="Chaparral Pro"/>
            </a:endParaRPr>
          </a:p>
        </p:txBody>
      </p:sp>
      <p:sp>
        <p:nvSpPr>
          <p:cNvPr id="5" name="Oval Callout 4"/>
          <p:cNvSpPr/>
          <p:nvPr/>
        </p:nvSpPr>
        <p:spPr>
          <a:xfrm>
            <a:off x="955661" y="591262"/>
            <a:ext cx="1622104" cy="899032"/>
          </a:xfrm>
          <a:prstGeom prst="wedgeEllipseCallout">
            <a:avLst>
              <a:gd name="adj1" fmla="val -23443"/>
              <a:gd name="adj2" fmla="val 80393"/>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052375" y="691563"/>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225352" y="591262"/>
            <a:ext cx="1804438" cy="1011907"/>
          </a:xfrm>
          <a:prstGeom prst="wedgeEllipseCallout">
            <a:avLst>
              <a:gd name="adj1" fmla="val -22710"/>
              <a:gd name="adj2" fmla="val 7086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3298803" y="62240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shitty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9" name="TextBox 8"/>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descr="Watch Repair, Seoul, 1969 by Homer William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736600"/>
            <a:ext cx="1622104" cy="753694"/>
          </a:xfrm>
          <a:prstGeom prst="wedgeEllipseCallout">
            <a:avLst>
              <a:gd name="adj1" fmla="val 67899"/>
              <a:gd name="adj2" fmla="val 71406"/>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936458"/>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1. Respectful</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2. Honest</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3. Rock Solid Dependability</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4. Optimistic</a:t>
            </a:r>
            <a:endParaRPr lang="en-US" sz="4000" dirty="0">
              <a:solidFill>
                <a:srgbClr val="FFFFFF"/>
              </a:solidFill>
              <a:latin typeface="Avenir Black"/>
              <a:cs typeface="Avenir Black"/>
            </a:endParaRPr>
          </a:p>
        </p:txBody>
      </p:sp>
      <p:sp>
        <p:nvSpPr>
          <p:cNvPr id="5" name="TextBox 4"/>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191340"/>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Mad as a </a:t>
            </a:r>
            <a:r>
              <a:rPr lang="en-US" sz="4000" dirty="0" err="1" smtClean="0">
                <a:solidFill>
                  <a:srgbClr val="FFFFFF"/>
                </a:solidFill>
                <a:latin typeface="Avenir Black"/>
                <a:cs typeface="Avenir Black"/>
              </a:rPr>
              <a:t>meathammer</a:t>
            </a:r>
            <a:r>
              <a:rPr lang="en-US" sz="4000" dirty="0" smtClean="0">
                <a:solidFill>
                  <a:srgbClr val="FFFFFF"/>
                </a:solidFill>
                <a:latin typeface="Avenir Black"/>
                <a:cs typeface="Avenir Black"/>
              </a:rPr>
              <a:t>. But I love it.”</a:t>
            </a:r>
          </a:p>
          <a:p>
            <a:pPr algn="l"/>
            <a:endParaRPr lang="en-US" sz="4000" dirty="0">
              <a:solidFill>
                <a:srgbClr val="FFFFFF"/>
              </a:solidFill>
              <a:latin typeface="Avenir Black"/>
              <a:cs typeface="Avenir Black"/>
            </a:endParaRPr>
          </a:p>
          <a:p>
            <a:pPr algn="l"/>
            <a:r>
              <a:rPr lang="en-US" sz="2000" dirty="0" smtClean="0">
                <a:solidFill>
                  <a:srgbClr val="FFFFFF"/>
                </a:solidFill>
                <a:latin typeface="Avenir Black"/>
                <a:cs typeface="Avenir Black"/>
              </a:rPr>
              <a:t>Carl Payne, chain mail technician</a:t>
            </a:r>
            <a:endParaRPr lang="en-US" sz="2000" dirty="0">
              <a:solidFill>
                <a:srgbClr val="FFFFFF"/>
              </a:solidFill>
              <a:latin typeface="Avenir Black"/>
              <a:cs typeface="Avenir Black"/>
            </a:endParaRPr>
          </a:p>
        </p:txBody>
      </p:sp>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3" name="Rectangle 2"/>
          <p:cNvSpPr/>
          <p:nvPr/>
        </p:nvSpPr>
        <p:spPr>
          <a:xfrm>
            <a:off x="875617" y="3003034"/>
            <a:ext cx="441146" cy="400110"/>
          </a:xfrm>
          <a:prstGeom prst="rect">
            <a:avLst/>
          </a:prstGeom>
        </p:spPr>
        <p:txBody>
          <a:bodyPr wrap="none">
            <a:spAutoFit/>
          </a:bodyPr>
          <a:lstStyle/>
          <a:p>
            <a:r>
              <a:rPr lang="en-US" sz="2000" dirty="0">
                <a:solidFill>
                  <a:srgbClr val="FFFFFF"/>
                </a:solidFill>
                <a:latin typeface="Avenir Black"/>
                <a:cs typeface="Avenir Black"/>
              </a:rPr>
              <a:t>—</a:t>
            </a:r>
            <a:endParaRPr lang="en-US" sz="2000" dirty="0"/>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1. Fashionable</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2. Cool</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3. Newsworthy</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4. 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Demonstrate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2" name="Picture 1" descr="Juan Carlos the Guinea Pig by Garen 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10154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Garen</a:t>
            </a:r>
            <a:r>
              <a:rPr lang="en-US" sz="800" dirty="0" smtClean="0">
                <a:solidFill>
                  <a:srgbClr val="FFFFFF"/>
                </a:solidFill>
                <a:latin typeface="Avenir Light"/>
                <a:cs typeface="Avenir Light"/>
              </a:rPr>
              <a:t> M</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Data-driven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Iterative</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Simplified</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4C0819"/>
        </a:solidFill>
        <a:effectLst/>
      </p:bgPr>
    </p:bg>
    <p:spTree>
      <p:nvGrpSpPr>
        <p:cNvPr id="1" name=""/>
        <p:cNvGrpSpPr/>
        <p:nvPr/>
      </p:nvGrpSpPr>
      <p:grpSpPr>
        <a:xfrm>
          <a:off x="0" y="0"/>
          <a:ext cx="0" cy="0"/>
          <a:chOff x="0" y="0"/>
          <a:chExt cx="0" cy="0"/>
        </a:xfrm>
      </p:grpSpPr>
      <p:pic>
        <p:nvPicPr>
          <p:cNvPr id="4" name="Picture 3" descr="imac-responsiv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236" y="533281"/>
            <a:ext cx="4757662" cy="3811777"/>
          </a:xfrm>
          <a:prstGeom prst="rect">
            <a:avLst/>
          </a:prstGeom>
        </p:spPr>
      </p:pic>
      <p:pic>
        <p:nvPicPr>
          <p:cNvPr id="5" name="Picture 4" descr="iphone-1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373" y="389789"/>
            <a:ext cx="2514161" cy="4455349"/>
          </a:xfrm>
          <a:prstGeom prst="rect">
            <a:avLst/>
          </a:prstGeom>
        </p:spPr>
      </p:pic>
    </p:spTree>
    <p:extLst>
      <p:ext uri="{BB962C8B-B14F-4D97-AF65-F5344CB8AC3E}">
        <p14:creationId xmlns:p14="http://schemas.microsoft.com/office/powerpoint/2010/main" val="537470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0758" y="188608"/>
            <a:ext cx="2902485" cy="5143499"/>
          </a:xfrm>
          <a:prstGeom prst="rect">
            <a:avLst/>
          </a:prstGeom>
        </p:spPr>
      </p:pic>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Does 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Should 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20305" y="2560296"/>
            <a:ext cx="1017026"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User-focused</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Data-driven</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Simplified</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Iterative</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Communicate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or's Well by Bill You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10362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Bill Young</a:t>
            </a:r>
            <a:endParaRPr lang="en-US" sz="800" dirty="0">
              <a:latin typeface="Avenir Light"/>
              <a:cs typeface="Avenir Light"/>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good for the user?</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Can we expect good results?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just the right info?</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better than what we have?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11900</TotalTime>
  <Words>5232</Words>
  <Application>Microsoft Macintosh PowerPoint</Application>
  <PresentationFormat>On-screen Show (16:9)</PresentationFormat>
  <Paragraphs>749</Paragraphs>
  <Slides>79</Slides>
  <Notes>77</Notes>
  <HiddenSlides>3</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vt:lpstr>
      <vt:lpstr>PowerPoint Presentation</vt:lpstr>
      <vt:lpstr>launching </vt:lpstr>
      <vt:lpstr>Unmatched expectations</vt:lpstr>
      <vt:lpstr>PowerPoint Presentation</vt:lpstr>
      <vt:lpstr>Core values</vt:lpstr>
      <vt:lpstr>Developer joke</vt:lpstr>
      <vt:lpstr>PowerPoint Presentation</vt:lpstr>
      <vt:lpstr>Determine Your Core Values</vt:lpstr>
      <vt:lpstr>What will help you settle political battles?</vt:lpstr>
      <vt:lpstr>PowerPoint Presentation</vt:lpstr>
      <vt:lpstr>PowerPoint Presentation</vt:lpstr>
      <vt:lpstr>PowerPoint Presentation</vt:lpstr>
      <vt:lpstr>Priority of Constituencies</vt:lpstr>
      <vt:lpstr>Priority of Constituencies</vt:lpstr>
      <vt:lpstr>In case of conflict, consider users over authors over implementors over specifiers over theoretical purity.”</vt:lpstr>
      <vt:lpstr>PowerPoint Presentation</vt:lpstr>
      <vt:lpstr>PowerPoint Presentation</vt:lpstr>
      <vt:lpstr>Priority of Constituencies</vt:lpstr>
      <vt:lpstr>Utility</vt:lpstr>
      <vt:lpstr>1. Company vision 2. Strategic plan 3. Product-focused 4. Sales-focused</vt:lpstr>
      <vt:lpstr>What will help your organization achieve its goal?</vt:lpstr>
      <vt:lpstr>PowerPoint Presentation</vt:lpstr>
      <vt:lpstr>Priceline: 52 taps over 102 s</vt:lpstr>
      <vt:lpstr>Speed</vt:lpstr>
      <vt:lpstr>1. Compelling 2. Interactive 3. Teachable 4. Always be Closing</vt:lpstr>
      <vt:lpstr>Turn lemons into lemonade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Fidelity</vt:lpstr>
      <vt:lpstr>1. Respectful 2. Honest 3. Rock Solid Dependability 4. Optimistic</vt:lpstr>
      <vt:lpstr>What motivates your boss?</vt:lpstr>
      <vt:lpstr>PowerPoint Presentation</vt:lpstr>
      <vt:lpstr>PowerPoint Presentation</vt:lpstr>
      <vt:lpstr>PowerPoint Presentation</vt:lpstr>
      <vt:lpstr>PowerPoint Presentation</vt:lpstr>
      <vt:lpstr>PowerPoint Presentation</vt:lpstr>
      <vt:lpstr>1. Fashionable 2. Cool 3. Newsworthy 4. Attractive to advertisers</vt:lpstr>
      <vt:lpstr>Demonstrate Your Core Values</vt:lpstr>
      <vt:lpstr>PowerPoint Presentation</vt:lpstr>
      <vt:lpstr>PowerPoint Presentation</vt:lpstr>
      <vt:lpstr>PowerPoint Presentation</vt:lpstr>
      <vt:lpstr>PowerPoint Presentation</vt:lpstr>
      <vt:lpstr>PowerPoint Presentation</vt:lpstr>
      <vt:lpstr>PowerPoint Presentation</vt:lpstr>
      <vt:lpstr>User-focused</vt:lpstr>
      <vt:lpstr>PowerPoint Presentation</vt:lpstr>
      <vt:lpstr>Data-driven</vt:lpstr>
      <vt:lpstr>PowerPoint Presentation</vt:lpstr>
      <vt:lpstr>Simplified</vt:lpstr>
      <vt:lpstr>PowerPoint Presentation</vt:lpstr>
      <vt:lpstr>PowerPoint Presentation</vt:lpstr>
      <vt:lpstr>Iterative</vt:lpstr>
      <vt:lpstr>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263</cp:revision>
  <dcterms:created xsi:type="dcterms:W3CDTF">2015-02-13T20:02:15Z</dcterms:created>
  <dcterms:modified xsi:type="dcterms:W3CDTF">2015-02-25T01:24:17Z</dcterms:modified>
</cp:coreProperties>
</file>